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1" r:id="rId9"/>
    <p:sldId id="262" r:id="rId10"/>
    <p:sldId id="263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3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8ACDB3CC-F982-40F9-8DD6-BCC9AFBF44BD}" type="datetime1">
              <a:rPr lang="en-US" smtClean="0"/>
              <a:pPr/>
              <a:t>5/2/13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FC3EB-42FB-4C38-8CAE-7A1293B83421}" type="datetime1">
              <a:rPr lang="en-US" smtClean="0"/>
              <a:pPr/>
              <a:t>5/2/13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FC3EB-42FB-4C38-8CAE-7A1293B83421}" type="datetime1">
              <a:rPr lang="en-US" smtClean="0"/>
              <a:pPr/>
              <a:t>5/2/13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8DB32-6162-43C0-9325-230E0A9B0177}" type="datetime1">
              <a:rPr lang="en-US" smtClean="0"/>
              <a:pPr/>
              <a:t>5/2/13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9B57-0E9E-4DE4-A7F5-9A169EF1CEE0}" type="datetime1">
              <a:rPr lang="en-US" smtClean="0"/>
              <a:pPr/>
              <a:t>5/2/13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8F86C-0F1B-4333-B99B-B3B2B1F87225}" type="datetime1">
              <a:rPr lang="en-US" smtClean="0"/>
              <a:pPr/>
              <a:t>5/2/13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FCD9-7699-43D6-8D62-436E2DD234FF}" type="datetime1">
              <a:rPr lang="en-US" smtClean="0"/>
              <a:pPr/>
              <a:t>5/2/13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FC3EB-42FB-4C38-8CAE-7A1293B83421}" type="datetime1">
              <a:rPr lang="en-US" smtClean="0"/>
              <a:pPr/>
              <a:t>5/2/13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FC3EB-42FB-4C38-8CAE-7A1293B83421}" type="datetime1">
              <a:rPr lang="en-US" smtClean="0"/>
              <a:pPr/>
              <a:t>5/2/13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FC3EB-42FB-4C38-8CAE-7A1293B83421}" type="datetime1">
              <a:rPr lang="en-US" smtClean="0"/>
              <a:pPr/>
              <a:t>5/2/13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1C1A-CAFA-43FD-A579-55B116A1448A}" type="datetime1">
              <a:rPr lang="en-US" smtClean="0"/>
              <a:pPr/>
              <a:t>5/2/13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5/2/13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1BC03-21BF-4F6B-A3BE-29C937D452B1}" type="datetime1">
              <a:rPr lang="en-US" smtClean="0"/>
              <a:pPr/>
              <a:t>5/2/13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610FC3EB-42FB-4C38-8CAE-7A1293B83421}" type="datetime1">
              <a:rPr lang="en-US" smtClean="0"/>
              <a:pPr/>
              <a:t>5/2/13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AE5B-B07C-441A-8026-C23A427A74DC}" type="datetime1">
              <a:rPr lang="en-US" smtClean="0"/>
              <a:pPr/>
              <a:t>5/2/13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FC3EB-42FB-4C38-8CAE-7A1293B83421}" type="datetime1">
              <a:rPr lang="en-US" smtClean="0"/>
              <a:pPr/>
              <a:t>5/2/13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FC3EB-42FB-4C38-8CAE-7A1293B83421}" type="datetime1">
              <a:rPr lang="en-US" smtClean="0"/>
              <a:pPr/>
              <a:t>5/2/13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D5B8-D9C5-419F-913D-2186935717ED}" type="datetime1">
              <a:rPr lang="en-US" smtClean="0"/>
              <a:pPr/>
              <a:t>5/2/13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952F-F888-4FB8-9CB7-51D5F02FA3C8}" type="datetime1">
              <a:rPr lang="en-US" smtClean="0"/>
              <a:pPr/>
              <a:t>5/2/13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FC3EB-42FB-4C38-8CAE-7A1293B83421}" type="datetime1">
              <a:rPr lang="en-US" smtClean="0"/>
              <a:pPr/>
              <a:t>5/2/13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610FC3EB-42FB-4C38-8CAE-7A1293B83421}" type="datetime1">
              <a:rPr lang="en-US" smtClean="0"/>
              <a:pPr/>
              <a:t>5/2/13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  <p:sldLayoutId id="2147483732" r:id="rId18"/>
    <p:sldLayoutId id="2147483733" r:id="rId19"/>
    <p:sldLayoutId id="2147483734" r:id="rId2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Taxes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do we pay them?</a:t>
            </a:r>
          </a:p>
          <a:p>
            <a:r>
              <a:rPr lang="en-US" dirty="0" smtClean="0"/>
              <a:t>What kinds of taxes are there?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72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Tax Cont’d.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2653824"/>
              </p:ext>
            </p:extLst>
          </p:nvPr>
        </p:nvGraphicFramePr>
        <p:xfrm>
          <a:off x="914400" y="1735138"/>
          <a:ext cx="7313614" cy="310896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656807"/>
                <a:gridCol w="365680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Taxable Items</a:t>
                      </a:r>
                      <a:endParaRPr lang="en-US" sz="3200" dirty="0"/>
                    </a:p>
                  </a:txBody>
                  <a:tcPr marL="89554" marR="89554"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Non-taxable Items</a:t>
                      </a:r>
                      <a:endParaRPr lang="en-US" sz="3200" dirty="0"/>
                    </a:p>
                  </a:txBody>
                  <a:tcPr marL="89554" marR="8955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Household items</a:t>
                      </a:r>
                    </a:p>
                    <a:p>
                      <a:r>
                        <a:rPr lang="en-US" sz="3200" dirty="0" smtClean="0"/>
                        <a:t>Restaurant food</a:t>
                      </a:r>
                    </a:p>
                    <a:p>
                      <a:r>
                        <a:rPr lang="en-US" sz="3200" dirty="0" smtClean="0"/>
                        <a:t>Furniture</a:t>
                      </a:r>
                    </a:p>
                    <a:p>
                      <a:r>
                        <a:rPr lang="en-US" sz="3200" dirty="0" smtClean="0"/>
                        <a:t>Gasoline</a:t>
                      </a:r>
                    </a:p>
                    <a:p>
                      <a:r>
                        <a:rPr lang="en-US" sz="3200" dirty="0" err="1" smtClean="0"/>
                        <a:t>Utlities</a:t>
                      </a:r>
                      <a:endParaRPr lang="en-US" sz="3200" dirty="0" smtClean="0"/>
                    </a:p>
                  </a:txBody>
                  <a:tcPr marL="89554" marR="89554"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Medicine</a:t>
                      </a:r>
                    </a:p>
                    <a:p>
                      <a:r>
                        <a:rPr lang="en-US" sz="3200" dirty="0" smtClean="0"/>
                        <a:t>Insurance</a:t>
                      </a:r>
                    </a:p>
                    <a:p>
                      <a:r>
                        <a:rPr lang="en-US" sz="3200" dirty="0" smtClean="0"/>
                        <a:t>Groceries</a:t>
                      </a:r>
                    </a:p>
                    <a:p>
                      <a:r>
                        <a:rPr lang="en-US" sz="3200" dirty="0" smtClean="0"/>
                        <a:t>Charities</a:t>
                      </a:r>
                    </a:p>
                    <a:p>
                      <a:endParaRPr lang="en-US" sz="3200" dirty="0"/>
                    </a:p>
                  </a:txBody>
                  <a:tcPr marL="89554" marR="8955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9615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Payroll 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8802" y="1527338"/>
            <a:ext cx="8955198" cy="4462388"/>
          </a:xfrm>
        </p:spPr>
        <p:txBody>
          <a:bodyPr>
            <a:noAutofit/>
          </a:bodyPr>
          <a:lstStyle/>
          <a:p>
            <a:r>
              <a:rPr lang="en-US" sz="3200" dirty="0" smtClean="0"/>
              <a:t>What is it?</a:t>
            </a:r>
          </a:p>
          <a:p>
            <a:pPr lvl="1"/>
            <a:r>
              <a:rPr lang="en-US" sz="3200" dirty="0" smtClean="0"/>
              <a:t>A tax placed on both employees and employers</a:t>
            </a:r>
          </a:p>
          <a:p>
            <a:pPr lvl="1"/>
            <a:r>
              <a:rPr lang="en-US" sz="3200" dirty="0" smtClean="0"/>
              <a:t>Paid to the STATE and FEDERAL GOVERNMENT</a:t>
            </a:r>
          </a:p>
          <a:p>
            <a:pPr lvl="1"/>
            <a:endParaRPr lang="en-US" sz="3200" dirty="0"/>
          </a:p>
          <a:p>
            <a:r>
              <a:rPr lang="en-US" sz="3200" dirty="0" smtClean="0"/>
              <a:t>Where does it come from?</a:t>
            </a:r>
          </a:p>
          <a:p>
            <a:pPr lvl="1"/>
            <a:r>
              <a:rPr lang="en-US" sz="3200" dirty="0" smtClean="0"/>
              <a:t>A percentage of an employee’s paycheck</a:t>
            </a:r>
          </a:p>
          <a:p>
            <a:pPr lvl="1"/>
            <a:r>
              <a:rPr lang="en-US" sz="3200" dirty="0" smtClean="0"/>
              <a:t>A percentage from the employer based on how much the employee worked.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1180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Payroll Tax Cont’d.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does the government use it for?</a:t>
            </a:r>
          </a:p>
          <a:p>
            <a:pPr lvl="1"/>
            <a:r>
              <a:rPr lang="en-US" sz="3200" dirty="0" smtClean="0"/>
              <a:t>Social Security</a:t>
            </a:r>
          </a:p>
          <a:p>
            <a:pPr lvl="1"/>
            <a:r>
              <a:rPr lang="en-US" sz="3200" dirty="0" smtClean="0"/>
              <a:t>Healthcare</a:t>
            </a:r>
          </a:p>
          <a:p>
            <a:pPr lvl="1"/>
            <a:r>
              <a:rPr lang="en-US" sz="3200" dirty="0" smtClean="0"/>
              <a:t>Unemployment</a:t>
            </a:r>
          </a:p>
          <a:p>
            <a:pPr lvl="1"/>
            <a:r>
              <a:rPr lang="en-US" sz="3200" dirty="0" smtClean="0"/>
              <a:t>Local transportation</a:t>
            </a:r>
          </a:p>
          <a:p>
            <a:pPr lvl="1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8026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93341"/>
            <a:ext cx="8041440" cy="1442674"/>
          </a:xfrm>
        </p:spPr>
        <p:txBody>
          <a:bodyPr/>
          <a:lstStyle/>
          <a:p>
            <a:r>
              <a:rPr lang="en-US" dirty="0" smtClean="0"/>
              <a:t>Excise 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113" y="1115472"/>
            <a:ext cx="8633376" cy="4462388"/>
          </a:xfrm>
        </p:spPr>
        <p:txBody>
          <a:bodyPr>
            <a:noAutofit/>
          </a:bodyPr>
          <a:lstStyle/>
          <a:p>
            <a:r>
              <a:rPr lang="en-US" sz="3200" dirty="0" smtClean="0"/>
              <a:t>What is it?</a:t>
            </a:r>
          </a:p>
          <a:p>
            <a:pPr lvl="1"/>
            <a:r>
              <a:rPr lang="en-US" sz="3200" dirty="0" smtClean="0"/>
              <a:t>A tax on the sale of specific items or transactions </a:t>
            </a:r>
          </a:p>
          <a:p>
            <a:pPr lvl="1"/>
            <a:r>
              <a:rPr lang="en-US" sz="3200" dirty="0" smtClean="0"/>
              <a:t>Considered “luxury” items (fancy cars or boats)</a:t>
            </a:r>
          </a:p>
          <a:p>
            <a:pPr lvl="1"/>
            <a:r>
              <a:rPr lang="en-US" sz="3200" dirty="0" smtClean="0"/>
              <a:t>Others are a “sin” tax (tobacco and </a:t>
            </a:r>
            <a:r>
              <a:rPr lang="en-US" sz="3200" dirty="0" smtClean="0"/>
              <a:t>alcohol)</a:t>
            </a:r>
          </a:p>
          <a:p>
            <a:pPr lvl="1"/>
            <a:r>
              <a:rPr lang="en-US" sz="3200" dirty="0" smtClean="0"/>
              <a:t>Gasoline</a:t>
            </a:r>
            <a:endParaRPr lang="en-US" sz="3200" dirty="0" smtClean="0"/>
          </a:p>
          <a:p>
            <a:pPr lvl="1"/>
            <a:endParaRPr lang="en-US" sz="3200" dirty="0"/>
          </a:p>
          <a:p>
            <a:r>
              <a:rPr lang="en-US" sz="3200" dirty="0" smtClean="0"/>
              <a:t>Where does it come from?</a:t>
            </a:r>
          </a:p>
          <a:p>
            <a:pPr lvl="1"/>
            <a:r>
              <a:rPr lang="en-US" sz="3200" dirty="0" smtClean="0"/>
              <a:t>Consumers who buy specific these items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5463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Excise Tax Cont’d.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does the government use it for?</a:t>
            </a:r>
          </a:p>
          <a:p>
            <a:pPr lvl="1"/>
            <a:r>
              <a:rPr lang="en-US" sz="3200" dirty="0" smtClean="0"/>
              <a:t>Discourage people from buying these items.</a:t>
            </a:r>
          </a:p>
          <a:p>
            <a:pPr lvl="1"/>
            <a:r>
              <a:rPr lang="en-US" sz="3200" dirty="0" smtClean="0"/>
              <a:t>Spend on same places as other taxes.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662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tax?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 </a:t>
            </a:r>
            <a:r>
              <a:rPr lang="en-US" sz="4000" b="1" i="1" u="sng" dirty="0" smtClean="0"/>
              <a:t>tax</a:t>
            </a:r>
            <a:r>
              <a:rPr lang="en-US" sz="4000" dirty="0" smtClean="0"/>
              <a:t> is a required payment of money to local, state, or federal government.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61595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Kinds of Taxes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Income tax</a:t>
            </a:r>
          </a:p>
          <a:p>
            <a:r>
              <a:rPr lang="en-US" sz="3200" dirty="0" smtClean="0"/>
              <a:t>Property tax</a:t>
            </a:r>
          </a:p>
          <a:p>
            <a:r>
              <a:rPr lang="en-US" sz="3200" dirty="0" smtClean="0"/>
              <a:t>Sales tax</a:t>
            </a:r>
          </a:p>
          <a:p>
            <a:r>
              <a:rPr lang="en-US" sz="3200" dirty="0" smtClean="0"/>
              <a:t>Payroll tax</a:t>
            </a:r>
          </a:p>
          <a:p>
            <a:r>
              <a:rPr lang="en-US" sz="3200" dirty="0"/>
              <a:t>Excise tax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78113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Income 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920" y="2038388"/>
            <a:ext cx="8305800" cy="3951337"/>
          </a:xfrm>
        </p:spPr>
        <p:txBody>
          <a:bodyPr>
            <a:noAutofit/>
          </a:bodyPr>
          <a:lstStyle/>
          <a:p>
            <a:r>
              <a:rPr lang="en-US" sz="2800" dirty="0" smtClean="0"/>
              <a:t>What is it?</a:t>
            </a:r>
          </a:p>
          <a:p>
            <a:pPr lvl="1"/>
            <a:r>
              <a:rPr lang="en-US" sz="2600" dirty="0" smtClean="0"/>
              <a:t>A tax on an individual’s or a business’s earnings </a:t>
            </a:r>
            <a:endParaRPr lang="en-US" sz="2600" dirty="0"/>
          </a:p>
          <a:p>
            <a:pPr lvl="1"/>
            <a:r>
              <a:rPr lang="en-US" sz="2800" dirty="0" smtClean="0"/>
              <a:t>This is the largest source of tax revenue (income).</a:t>
            </a:r>
          </a:p>
          <a:p>
            <a:pPr lvl="1"/>
            <a:r>
              <a:rPr lang="en-US" sz="2800" dirty="0" smtClean="0"/>
              <a:t>Goes to FEDERAL GOVERNMENT.</a:t>
            </a:r>
          </a:p>
          <a:p>
            <a:pPr lvl="1"/>
            <a:endParaRPr lang="en-US" sz="2800" dirty="0"/>
          </a:p>
          <a:p>
            <a:pPr lvl="1"/>
            <a:r>
              <a:rPr lang="en-US" sz="2800" dirty="0"/>
              <a:t>Based on your income</a:t>
            </a:r>
          </a:p>
          <a:p>
            <a:pPr lvl="2"/>
            <a:r>
              <a:rPr lang="en-US" sz="2800" dirty="0"/>
              <a:t>The higher your income, the greater the percentage paid.</a:t>
            </a:r>
          </a:p>
          <a:p>
            <a:pPr lvl="2"/>
            <a:r>
              <a:rPr lang="en-US" sz="2800" dirty="0"/>
              <a:t>The largest amount taken out of your paycheck</a:t>
            </a:r>
          </a:p>
          <a:p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467865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7536"/>
            <a:ext cx="8041440" cy="1442674"/>
          </a:xfrm>
        </p:spPr>
        <p:txBody>
          <a:bodyPr/>
          <a:lstStyle/>
          <a:p>
            <a:r>
              <a:rPr lang="en-US" dirty="0" smtClean="0"/>
              <a:t>Income Tax Cont’d.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0210"/>
            <a:ext cx="7467600" cy="3951337"/>
          </a:xfrm>
        </p:spPr>
        <p:txBody>
          <a:bodyPr numCol="1">
            <a:normAutofit/>
          </a:bodyPr>
          <a:lstStyle/>
          <a:p>
            <a:r>
              <a:rPr lang="en-US" sz="3200" dirty="0" smtClean="0"/>
              <a:t>How is it determined?</a:t>
            </a:r>
          </a:p>
          <a:p>
            <a:pPr lvl="1"/>
            <a:r>
              <a:rPr lang="en-US" sz="3200" dirty="0" smtClean="0"/>
              <a:t>A percent of the income</a:t>
            </a:r>
          </a:p>
          <a:p>
            <a:pPr lvl="1"/>
            <a:endParaRPr lang="en-US" sz="3200" dirty="0"/>
          </a:p>
          <a:p>
            <a:r>
              <a:rPr lang="en-US" sz="3200" dirty="0" smtClean="0"/>
              <a:t>How does the government use it?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1280" y="3947050"/>
            <a:ext cx="7754520" cy="4524315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lvl="1"/>
            <a:r>
              <a:rPr lang="en-US" sz="3200" dirty="0" smtClean="0"/>
              <a:t>-Government      administration </a:t>
            </a:r>
          </a:p>
          <a:p>
            <a:pPr lvl="1"/>
            <a:r>
              <a:rPr lang="en-US" sz="3200" dirty="0" smtClean="0"/>
              <a:t>-National </a:t>
            </a:r>
            <a:r>
              <a:rPr lang="en-US" sz="3200" dirty="0"/>
              <a:t>defense</a:t>
            </a:r>
          </a:p>
          <a:p>
            <a:pPr lvl="1"/>
            <a:r>
              <a:rPr lang="en-US" sz="3200" dirty="0" smtClean="0"/>
              <a:t>-Community improvement</a:t>
            </a:r>
          </a:p>
          <a:p>
            <a:pPr lvl="1"/>
            <a:endParaRPr lang="en-US" sz="3200" dirty="0"/>
          </a:p>
          <a:p>
            <a:pPr lvl="1"/>
            <a:endParaRPr lang="en-US" sz="3200" dirty="0" smtClean="0"/>
          </a:p>
          <a:p>
            <a:pPr lvl="1"/>
            <a:endParaRPr lang="en-US" sz="3200" dirty="0"/>
          </a:p>
          <a:p>
            <a:pPr lvl="1"/>
            <a:r>
              <a:rPr lang="en-US" sz="3200" dirty="0" smtClean="0"/>
              <a:t>-Social </a:t>
            </a:r>
            <a:r>
              <a:rPr lang="en-US" sz="3200" dirty="0"/>
              <a:t>programs</a:t>
            </a:r>
          </a:p>
          <a:p>
            <a:pPr lvl="1"/>
            <a:r>
              <a:rPr lang="en-US" sz="3200" dirty="0" smtClean="0"/>
              <a:t>-Law </a:t>
            </a:r>
            <a:r>
              <a:rPr lang="en-US" sz="3200" dirty="0"/>
              <a:t>enforcement</a:t>
            </a:r>
          </a:p>
          <a:p>
            <a:pPr lvl="1"/>
            <a:r>
              <a:rPr lang="en-US" sz="3200" dirty="0" smtClean="0"/>
              <a:t>-Veteran </a:t>
            </a:r>
            <a:r>
              <a:rPr lang="en-US" sz="3200" dirty="0"/>
              <a:t>affairs</a:t>
            </a:r>
          </a:p>
          <a:p>
            <a:pPr lvl="1"/>
            <a:r>
              <a:rPr lang="en-US" sz="3200" dirty="0" smtClean="0"/>
              <a:t>-National </a:t>
            </a:r>
            <a:r>
              <a:rPr lang="en-US" sz="3200" dirty="0"/>
              <a:t>debt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912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Property 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What is it?</a:t>
            </a:r>
          </a:p>
          <a:p>
            <a:pPr lvl="1"/>
            <a:r>
              <a:rPr lang="en-US" sz="3200" dirty="0" smtClean="0"/>
              <a:t>A tax paid to the LOCAL GOVERNMENT based on the value of the property you own.</a:t>
            </a:r>
          </a:p>
          <a:p>
            <a:pPr lvl="1"/>
            <a:endParaRPr lang="en-US" sz="3200" dirty="0"/>
          </a:p>
          <a:p>
            <a:r>
              <a:rPr lang="en-US" sz="3200" dirty="0" smtClean="0"/>
              <a:t>Where does it come from?</a:t>
            </a:r>
          </a:p>
          <a:p>
            <a:pPr lvl="1"/>
            <a:r>
              <a:rPr lang="en-US" sz="3200" dirty="0" smtClean="0"/>
              <a:t>Owners of homes, property, commercial buildings, and factories.</a:t>
            </a:r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26182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Property Tax Cont’d.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3555"/>
            <a:ext cx="7467600" cy="395133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How is it determined?</a:t>
            </a:r>
          </a:p>
          <a:p>
            <a:pPr lvl="1"/>
            <a:r>
              <a:rPr lang="en-US" sz="3200" dirty="0" smtClean="0"/>
              <a:t>Based on the value of the property.</a:t>
            </a:r>
          </a:p>
          <a:p>
            <a:pPr lvl="1"/>
            <a:endParaRPr lang="en-US" sz="3200" dirty="0"/>
          </a:p>
          <a:p>
            <a:r>
              <a:rPr lang="en-US" sz="3200" dirty="0" smtClean="0"/>
              <a:t>How does the government use the tax?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1280" y="3929889"/>
            <a:ext cx="8356718" cy="267765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lvl="1"/>
            <a:r>
              <a:rPr lang="en-US" sz="2800" dirty="0"/>
              <a:t>Health care</a:t>
            </a:r>
          </a:p>
          <a:p>
            <a:pPr lvl="1"/>
            <a:r>
              <a:rPr lang="en-US" sz="2800" dirty="0"/>
              <a:t>Police, jails, courts</a:t>
            </a:r>
          </a:p>
          <a:p>
            <a:pPr lvl="1"/>
            <a:r>
              <a:rPr lang="en-US" sz="2800" dirty="0"/>
              <a:t>Firefighters</a:t>
            </a:r>
          </a:p>
          <a:p>
            <a:pPr lvl="1"/>
            <a:r>
              <a:rPr lang="en-US" sz="2800" dirty="0"/>
              <a:t>Schools, libraries</a:t>
            </a:r>
          </a:p>
          <a:p>
            <a:pPr lvl="1"/>
            <a:r>
              <a:rPr lang="en-US" sz="2800" dirty="0"/>
              <a:t>Roads, streetlights</a:t>
            </a:r>
          </a:p>
          <a:p>
            <a:pPr lvl="1"/>
            <a:r>
              <a:rPr lang="en-US" sz="2800" dirty="0"/>
              <a:t>Garbage collecting</a:t>
            </a:r>
          </a:p>
          <a:p>
            <a:pPr lvl="1"/>
            <a:r>
              <a:rPr lang="en-US" sz="2800" dirty="0"/>
              <a:t>Elections</a:t>
            </a:r>
          </a:p>
          <a:p>
            <a:pPr lvl="1"/>
            <a:r>
              <a:rPr lang="en-US" sz="2800" dirty="0"/>
              <a:t>State employment </a:t>
            </a:r>
            <a:r>
              <a:rPr lang="en-US" sz="2800" dirty="0" smtClean="0"/>
              <a:t>   			services</a:t>
            </a:r>
            <a:endParaRPr lang="en-US" sz="2800" dirty="0"/>
          </a:p>
          <a:p>
            <a:pPr lvl="1"/>
            <a:r>
              <a:rPr lang="en-US" sz="2800" dirty="0"/>
              <a:t>Mass transportation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12983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What is it?</a:t>
            </a:r>
          </a:p>
          <a:p>
            <a:pPr lvl="1"/>
            <a:r>
              <a:rPr lang="en-US" sz="3200" dirty="0" smtClean="0"/>
              <a:t>A percentage of your purchase placed on retail/food items.</a:t>
            </a:r>
          </a:p>
          <a:p>
            <a:pPr lvl="1"/>
            <a:r>
              <a:rPr lang="en-US" sz="3200" dirty="0" smtClean="0"/>
              <a:t>Goes to STATE GOVERNMENT</a:t>
            </a:r>
          </a:p>
          <a:p>
            <a:pPr lvl="1"/>
            <a:endParaRPr lang="en-US" sz="3200" dirty="0"/>
          </a:p>
          <a:p>
            <a:pPr lvl="1"/>
            <a:r>
              <a:rPr lang="en-US" sz="3200" dirty="0" smtClean="0"/>
              <a:t>Each state decides it’s own sales tax.</a:t>
            </a:r>
          </a:p>
          <a:p>
            <a:pPr lvl="1"/>
            <a:r>
              <a:rPr lang="en-US" sz="3200" dirty="0" smtClean="0"/>
              <a:t>Some counties and cities also may charge a sales tax.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893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-344364"/>
            <a:ext cx="8041440" cy="1442674"/>
          </a:xfrm>
        </p:spPr>
        <p:txBody>
          <a:bodyPr/>
          <a:lstStyle/>
          <a:p>
            <a:r>
              <a:rPr lang="en-US" dirty="0" smtClean="0"/>
              <a:t>Sales Tax Cont’d.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292" y="875216"/>
            <a:ext cx="8903707" cy="4462388"/>
          </a:xfrm>
        </p:spPr>
        <p:txBody>
          <a:bodyPr>
            <a:noAutofit/>
          </a:bodyPr>
          <a:lstStyle/>
          <a:p>
            <a:r>
              <a:rPr lang="en-US" sz="3200" dirty="0" smtClean="0"/>
              <a:t>Where does it come from?</a:t>
            </a:r>
          </a:p>
          <a:p>
            <a:pPr lvl="1"/>
            <a:r>
              <a:rPr lang="en-US" sz="3200" dirty="0" smtClean="0"/>
              <a:t>Consumers: both individuals and businesses</a:t>
            </a:r>
          </a:p>
          <a:p>
            <a:pPr lvl="1"/>
            <a:endParaRPr lang="en-US" sz="3200" dirty="0"/>
          </a:p>
          <a:p>
            <a:r>
              <a:rPr lang="en-US" sz="3200" dirty="0" smtClean="0"/>
              <a:t>How does the government use it?</a:t>
            </a:r>
          </a:p>
          <a:p>
            <a:pPr lvl="1"/>
            <a:r>
              <a:rPr lang="en-US" sz="3200" dirty="0" smtClean="0"/>
              <a:t>Health care</a:t>
            </a:r>
          </a:p>
          <a:p>
            <a:pPr lvl="1"/>
            <a:r>
              <a:rPr lang="en-US" sz="3200" dirty="0" smtClean="0"/>
              <a:t>State and/or local government</a:t>
            </a:r>
          </a:p>
          <a:p>
            <a:pPr lvl="1"/>
            <a:r>
              <a:rPr lang="en-US" sz="3200" dirty="0" smtClean="0"/>
              <a:t>Police, jails, courts</a:t>
            </a:r>
          </a:p>
          <a:p>
            <a:pPr lvl="1"/>
            <a:r>
              <a:rPr lang="en-US" sz="3200" dirty="0" smtClean="0"/>
              <a:t>Transportation</a:t>
            </a:r>
          </a:p>
          <a:p>
            <a:pPr lvl="1"/>
            <a:r>
              <a:rPr lang="en-US" sz="3200" dirty="0" smtClean="0"/>
              <a:t>Colleges, schools, libraries</a:t>
            </a:r>
          </a:p>
          <a:p>
            <a:pPr lvl="1"/>
            <a:r>
              <a:rPr lang="en-US" sz="3200" dirty="0" smtClean="0"/>
              <a:t>Parks and recreation</a:t>
            </a:r>
          </a:p>
        </p:txBody>
      </p:sp>
    </p:spTree>
    <p:extLst>
      <p:ext uri="{BB962C8B-B14F-4D97-AF65-F5344CB8AC3E}">
        <p14:creationId xmlns:p14="http://schemas.microsoft.com/office/powerpoint/2010/main" val="783057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1081</TotalTime>
  <Words>481</Words>
  <Application>Microsoft Macintosh PowerPoint</Application>
  <PresentationFormat>On-screen Show (4:3)</PresentationFormat>
  <Paragraphs>112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Inkwell</vt:lpstr>
      <vt:lpstr>Taxes</vt:lpstr>
      <vt:lpstr>What is a tax?</vt:lpstr>
      <vt:lpstr>Kinds of Taxes</vt:lpstr>
      <vt:lpstr>Income tax</vt:lpstr>
      <vt:lpstr>Income Tax Cont’d.</vt:lpstr>
      <vt:lpstr>Property Tax</vt:lpstr>
      <vt:lpstr>Property Tax Cont’d.</vt:lpstr>
      <vt:lpstr>Sales tax</vt:lpstr>
      <vt:lpstr>Sales Tax Cont’d.</vt:lpstr>
      <vt:lpstr>Sales Tax Cont’d.</vt:lpstr>
      <vt:lpstr>Payroll Tax</vt:lpstr>
      <vt:lpstr>Payroll Tax Cont’d.</vt:lpstr>
      <vt:lpstr>Excise Tax</vt:lpstr>
      <vt:lpstr>Excise Tax Cont’d.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Taxes</dc:title>
  <dc:creator>Microsoft Office User</dc:creator>
  <cp:lastModifiedBy>Microsoft Office User</cp:lastModifiedBy>
  <cp:revision>11</cp:revision>
  <dcterms:created xsi:type="dcterms:W3CDTF">2013-05-02T18:13:47Z</dcterms:created>
  <dcterms:modified xsi:type="dcterms:W3CDTF">2013-05-03T16:14:18Z</dcterms:modified>
</cp:coreProperties>
</file>